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6"/>
  </p:notesMasterIdLst>
  <p:sldIdLst>
    <p:sldId id="256" r:id="rId2"/>
    <p:sldId id="325" r:id="rId3"/>
    <p:sldId id="257" r:id="rId4"/>
    <p:sldId id="334" r:id="rId5"/>
    <p:sldId id="323" r:id="rId6"/>
    <p:sldId id="324" r:id="rId7"/>
    <p:sldId id="327" r:id="rId8"/>
    <p:sldId id="258" r:id="rId9"/>
    <p:sldId id="259" r:id="rId10"/>
    <p:sldId id="326" r:id="rId11"/>
    <p:sldId id="260" r:id="rId12"/>
    <p:sldId id="261" r:id="rId13"/>
    <p:sldId id="262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328" r:id="rId23"/>
    <p:sldId id="329" r:id="rId24"/>
    <p:sldId id="339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330" r:id="rId34"/>
    <p:sldId id="331" r:id="rId35"/>
    <p:sldId id="281" r:id="rId36"/>
    <p:sldId id="340" r:id="rId37"/>
    <p:sldId id="282" r:id="rId38"/>
    <p:sldId id="283" r:id="rId39"/>
    <p:sldId id="338" r:id="rId40"/>
    <p:sldId id="284" r:id="rId41"/>
    <p:sldId id="285" r:id="rId42"/>
    <p:sldId id="286" r:id="rId43"/>
    <p:sldId id="287" r:id="rId44"/>
    <p:sldId id="288" r:id="rId45"/>
    <p:sldId id="291" r:id="rId46"/>
    <p:sldId id="289" r:id="rId47"/>
    <p:sldId id="290" r:id="rId48"/>
    <p:sldId id="332" r:id="rId49"/>
    <p:sldId id="333" r:id="rId50"/>
    <p:sldId id="337" r:id="rId51"/>
    <p:sldId id="295" r:id="rId52"/>
    <p:sldId id="335" r:id="rId53"/>
    <p:sldId id="296" r:id="rId54"/>
    <p:sldId id="336" r:id="rId55"/>
    <p:sldId id="297" r:id="rId56"/>
    <p:sldId id="292" r:id="rId57"/>
    <p:sldId id="293" r:id="rId58"/>
    <p:sldId id="294" r:id="rId59"/>
    <p:sldId id="298" r:id="rId60"/>
    <p:sldId id="299" r:id="rId61"/>
    <p:sldId id="300" r:id="rId62"/>
    <p:sldId id="301" r:id="rId63"/>
    <p:sldId id="302" r:id="rId64"/>
    <p:sldId id="322" r:id="rId6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49" autoAdjust="0"/>
    <p:restoredTop sz="94660"/>
  </p:normalViewPr>
  <p:slideViewPr>
    <p:cSldViewPr snapToGrid="0">
      <p:cViewPr varScale="1">
        <p:scale>
          <a:sx n="48" d="100"/>
          <a:sy n="48" d="100"/>
        </p:scale>
        <p:origin x="10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iming>
    <p:tnLst>
      <p:par>
        <p:cTn id="1" dur="indefinite" restart="never" nodeType="tmRoot"/>
      </p:par>
    </p:tnLst>
  </p:timing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uitrcs/commandlineworkshop" TargetMode="External"/><Relationship Id="rId2" Type="http://schemas.openxmlformats.org/officeDocument/2006/relationships/hyperlink" Target="mailto:christina.maimone@northwestern.edu?subject=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nuitrcs/intro-command-line-april-2019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uitrcs/commandlineworkshop" TargetMode="External"/><Relationship Id="rId2" Type="http://schemas.openxmlformats.org/officeDocument/2006/relationships/hyperlink" Target="mailto:christina.maimone@northwestern.edu?subject=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nuitrcs/intro-command-line-april-2019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100"/>
            </a:lvl1pPr>
          </a:lstStyle>
          <a:p>
            <a:r>
              <a:t>Research Computing Services</a:t>
            </a:r>
          </a:p>
        </p:txBody>
      </p:sp>
      <p:sp>
        <p:nvSpPr>
          <p:cNvPr id="120" name="Shape 120"/>
          <p:cNvSpPr>
            <a:spLocks noGrp="1"/>
          </p:cNvSpPr>
          <p:nvPr>
            <p:ph type="subTitle" sz="quarter" idx="1"/>
          </p:nvPr>
        </p:nvSpPr>
        <p:spPr>
          <a:xfrm>
            <a:off x="1270000" y="674358"/>
            <a:ext cx="10464800" cy="1130301"/>
          </a:xfrm>
          <a:prstGeom prst="rect">
            <a:avLst/>
          </a:prstGeom>
        </p:spPr>
        <p:txBody>
          <a:bodyPr/>
          <a:lstStyle>
            <a:lvl1pPr defTabSz="452627">
              <a:defRPr sz="6732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Unix Command Line</a:t>
            </a:r>
          </a:p>
        </p:txBody>
      </p:sp>
      <p:sp>
        <p:nvSpPr>
          <p:cNvPr id="6" name="Shape 380"/>
          <p:cNvSpPr/>
          <p:nvPr/>
        </p:nvSpPr>
        <p:spPr>
          <a:xfrm>
            <a:off x="510383" y="6968343"/>
            <a:ext cx="11984050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 smtClean="0"/>
              <a:t>Dusan Ramljak: dusan.ramljak@northwestern.edu</a:t>
            </a:r>
          </a:p>
          <a:p>
            <a:r>
              <a:rPr dirty="0" smtClean="0"/>
              <a:t>Christina </a:t>
            </a:r>
            <a:r>
              <a:rPr dirty="0"/>
              <a:t>Maimone: </a:t>
            </a:r>
            <a:r>
              <a:rPr dirty="0" smtClean="0"/>
              <a:t>christina.maimone@northwestern.edu</a:t>
            </a:r>
            <a:endParaRPr lang="en-US" dirty="0" smtClean="0">
              <a:hlinkClick r:id="rId2"/>
            </a:endParaRPr>
          </a:p>
          <a:p>
            <a:r>
              <a:rPr lang="en-US" dirty="0"/>
              <a:t>Slides </a:t>
            </a:r>
            <a:r>
              <a:rPr lang="en-US" dirty="0" smtClean="0"/>
              <a:t>borrowed from </a:t>
            </a:r>
            <a:r>
              <a:rPr lang="en-US" dirty="0"/>
              <a:t>Janna Nugent, </a:t>
            </a:r>
          </a:p>
          <a:p>
            <a:r>
              <a:rPr lang="en-US" dirty="0"/>
              <a:t>Alper </a:t>
            </a:r>
            <a:r>
              <a:rPr lang="en-US" dirty="0" smtClean="0"/>
              <a:t>Kinaci, and Christina </a:t>
            </a:r>
            <a:r>
              <a:rPr lang="en-US" dirty="0" smtClean="0"/>
              <a:t>Maimone</a:t>
            </a:r>
            <a:endParaRPr lang="en-US" dirty="0"/>
          </a:p>
        </p:txBody>
      </p:sp>
      <p:sp>
        <p:nvSpPr>
          <p:cNvPr id="7" name="Shape 381"/>
          <p:cNvSpPr/>
          <p:nvPr/>
        </p:nvSpPr>
        <p:spPr>
          <a:xfrm>
            <a:off x="103212" y="5498375"/>
            <a:ext cx="12798375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100" u="sng">
                <a:hlinkClick r:id="rId3"/>
              </a:defRPr>
            </a:lvl1pPr>
          </a:lstStyle>
          <a:p>
            <a:pPr>
              <a:defRPr u="none"/>
            </a:pPr>
            <a:r>
              <a:rPr lang="en-US" sz="4000" dirty="0">
                <a:hlinkClick r:id="rId4"/>
              </a:rPr>
              <a:t>https://github.com/nuitrcs/intro-command-line-april-2019</a:t>
            </a:r>
            <a:endParaRPr sz="4000" u="sng" dirty="0">
              <a:hlinkClick r:id="rId3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you will see it?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Older (way </a:t>
            </a:r>
            <a:r>
              <a:rPr lang="en-US" dirty="0" err="1" smtClean="0"/>
              <a:t>way</a:t>
            </a:r>
            <a:r>
              <a:rPr lang="en-US" dirty="0" smtClean="0"/>
              <a:t> older) computers</a:t>
            </a:r>
          </a:p>
          <a:p>
            <a:r>
              <a:rPr lang="en-US" dirty="0" smtClean="0"/>
              <a:t>Linux</a:t>
            </a:r>
          </a:p>
          <a:p>
            <a:r>
              <a:rPr lang="en-US" dirty="0" smtClean="0"/>
              <a:t>Unix</a:t>
            </a:r>
            <a:endParaRPr lang="en-US" dirty="0"/>
          </a:p>
          <a:p>
            <a:r>
              <a:rPr lang="en-US" dirty="0" smtClean="0"/>
              <a:t>HPC</a:t>
            </a:r>
          </a:p>
          <a:p>
            <a:r>
              <a:rPr lang="en-US" dirty="0" smtClean="0"/>
              <a:t>Remote servers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2291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creen Shot 2017-09-05 at 11.03.4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2616" y="2782230"/>
            <a:ext cx="13749413" cy="418914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hape 137"/>
          <p:cNvSpPr/>
          <p:nvPr/>
        </p:nvSpPr>
        <p:spPr>
          <a:xfrm>
            <a:off x="4503407" y="884766"/>
            <a:ext cx="399798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Finder on a Mac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4503407" y="376766"/>
            <a:ext cx="399798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Finder on a Mac</a:t>
            </a:r>
          </a:p>
        </p:txBody>
      </p:sp>
      <p:pic>
        <p:nvPicPr>
          <p:cNvPr id="140" name="Screen Shot 2017-09-07 at 7.08.5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5883" y="2070074"/>
            <a:ext cx="4933034" cy="5613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Screen Shot 2017-09-07 at 7.20.16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93950" y="1511300"/>
            <a:ext cx="8216900" cy="6731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/>
        </p:nvSpPr>
        <p:spPr>
          <a:xfrm>
            <a:off x="3438474" y="1549341"/>
            <a:ext cx="612785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looking around at files in Unix</a:t>
            </a:r>
          </a:p>
        </p:txBody>
      </p:sp>
      <p:sp>
        <p:nvSpPr>
          <p:cNvPr id="2" name="Rectangle 1"/>
          <p:cNvSpPr/>
          <p:nvPr/>
        </p:nvSpPr>
        <p:spPr>
          <a:xfrm>
            <a:off x="735849" y="3522335"/>
            <a:ext cx="1185473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solidFill>
                  <a:prstClr val="black"/>
                </a:solidFill>
              </a:rPr>
              <a:t>$ </a:t>
            </a:r>
            <a:r>
              <a:rPr lang="en-US" sz="2400" dirty="0" err="1">
                <a:solidFill>
                  <a:prstClr val="black"/>
                </a:solidFill>
              </a:rPr>
              <a:t>pwd</a:t>
            </a:r>
            <a:endParaRPr lang="en-US" sz="2400" dirty="0">
              <a:solidFill>
                <a:prstClr val="black"/>
              </a:solidFill>
            </a:endParaRPr>
          </a:p>
          <a:p>
            <a:pPr algn="l"/>
            <a:r>
              <a:rPr lang="en-US" sz="2400" dirty="0">
                <a:solidFill>
                  <a:prstClr val="black"/>
                </a:solidFill>
              </a:rPr>
              <a:t>/</a:t>
            </a:r>
            <a:r>
              <a:rPr lang="en-US" sz="2400" dirty="0" smtClean="0">
                <a:solidFill>
                  <a:prstClr val="black"/>
                </a:solidFill>
              </a:rPr>
              <a:t>c/Users/dri9634/Desktop</a:t>
            </a:r>
          </a:p>
          <a:p>
            <a:pPr algn="l"/>
            <a:r>
              <a:rPr lang="en-US" sz="2400" dirty="0" smtClean="0"/>
              <a:t>$ </a:t>
            </a:r>
            <a:r>
              <a:rPr lang="en-US" sz="2400" dirty="0"/>
              <a:t>ls</a:t>
            </a:r>
          </a:p>
          <a:p>
            <a:pPr algn="l"/>
            <a:r>
              <a:rPr lang="en-US" sz="2400" dirty="0" err="1" smtClean="0"/>
              <a:t>chunk_accesses</a:t>
            </a:r>
            <a:r>
              <a:rPr lang="en-US" sz="2400" dirty="0"/>
              <a:t>/   data-shell.zip  'GitHub </a:t>
            </a:r>
            <a:r>
              <a:rPr lang="en-US" sz="2400" dirty="0" err="1"/>
              <a:t>Desktop.lnk</a:t>
            </a:r>
            <a:r>
              <a:rPr lang="en-US" sz="2400" dirty="0"/>
              <a:t>'*   Python/</a:t>
            </a:r>
          </a:p>
          <a:p>
            <a:pPr algn="l"/>
            <a:r>
              <a:rPr lang="en-US" sz="2400" dirty="0" smtClean="0"/>
              <a:t>data-shell</a:t>
            </a:r>
            <a:r>
              <a:rPr lang="en-US" sz="2400" dirty="0"/>
              <a:t>/       desktop.ini      </a:t>
            </a:r>
            <a:r>
              <a:rPr lang="en-US" sz="2400" dirty="0" err="1"/>
              <a:t>jupiterNotebooks</a:t>
            </a:r>
            <a:r>
              <a:rPr lang="en-US" sz="2400" dirty="0"/>
              <a:t>/</a:t>
            </a:r>
          </a:p>
          <a:p>
            <a:pPr algn="l"/>
            <a:r>
              <a:rPr lang="en-US" sz="2400" dirty="0">
                <a:solidFill>
                  <a:prstClr val="black"/>
                </a:solidFill>
              </a:rPr>
              <a:t>$ </a:t>
            </a:r>
            <a:r>
              <a:rPr lang="en-US" sz="2400" dirty="0" smtClean="0">
                <a:solidFill>
                  <a:prstClr val="black"/>
                </a:solidFill>
              </a:rPr>
              <a:t>cd data-shell</a:t>
            </a:r>
            <a:endParaRPr lang="en-US" sz="2400" dirty="0">
              <a:solidFill>
                <a:prstClr val="black"/>
              </a:solidFill>
            </a:endParaRPr>
          </a:p>
          <a:p>
            <a:pPr algn="l"/>
            <a:r>
              <a:rPr lang="en-US" sz="2400" dirty="0" smtClean="0">
                <a:solidFill>
                  <a:prstClr val="black"/>
                </a:solidFill>
              </a:rPr>
              <a:t>$ </a:t>
            </a:r>
            <a:r>
              <a:rPr lang="en-US" sz="2400" dirty="0" err="1">
                <a:solidFill>
                  <a:prstClr val="black"/>
                </a:solidFill>
              </a:rPr>
              <a:t>pwd</a:t>
            </a:r>
            <a:endParaRPr lang="en-US" sz="2400" dirty="0">
              <a:solidFill>
                <a:prstClr val="black"/>
              </a:solidFill>
            </a:endParaRPr>
          </a:p>
          <a:p>
            <a:pPr algn="l"/>
            <a:r>
              <a:rPr lang="en-US" sz="2400" dirty="0">
                <a:solidFill>
                  <a:prstClr val="black"/>
                </a:solidFill>
              </a:rPr>
              <a:t>/</a:t>
            </a:r>
            <a:r>
              <a:rPr lang="en-US" sz="2400" dirty="0" smtClean="0">
                <a:solidFill>
                  <a:prstClr val="black"/>
                </a:solidFill>
              </a:rPr>
              <a:t>c/Users/dri9634/Desktop/data-shell</a:t>
            </a:r>
          </a:p>
          <a:p>
            <a:pPr algn="l"/>
            <a:r>
              <a:rPr lang="en-US" sz="2400" dirty="0">
                <a:solidFill>
                  <a:prstClr val="black"/>
                </a:solidFill>
              </a:rPr>
              <a:t>$ </a:t>
            </a:r>
            <a:r>
              <a:rPr lang="en-US" sz="2400" dirty="0" smtClean="0">
                <a:solidFill>
                  <a:prstClr val="black"/>
                </a:solidFill>
              </a:rPr>
              <a:t>ls</a:t>
            </a:r>
            <a:endParaRPr lang="en-US" sz="2400" dirty="0">
              <a:solidFill>
                <a:prstClr val="black"/>
              </a:solidFill>
            </a:endParaRPr>
          </a:p>
          <a:p>
            <a:pPr algn="l"/>
            <a:r>
              <a:rPr lang="en-US" sz="2400" dirty="0"/>
              <a:t>creatures/  data/  molecules/  north-pacific-gyre/  notes.txt  </a:t>
            </a:r>
            <a:r>
              <a:rPr lang="en-US" sz="2400" dirty="0" err="1"/>
              <a:t>pizza.cfg</a:t>
            </a:r>
            <a:r>
              <a:rPr lang="en-US" sz="2400" dirty="0"/>
              <a:t>  solar.pdf  writing/</a:t>
            </a:r>
            <a:endParaRPr lang="en-US" sz="2400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creen Shot 2017-09-05 at 10.50.05 AM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3514344" y="3115177"/>
            <a:ext cx="5975863" cy="352296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Screen Shot 2017-09-05 at 11.26.18 AM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7263010" y="387208"/>
            <a:ext cx="4244419" cy="4009344"/>
          </a:xfrm>
          <a:prstGeom prst="rect">
            <a:avLst/>
          </a:prstGeom>
        </p:spPr>
      </p:pic>
      <p:sp>
        <p:nvSpPr>
          <p:cNvPr id="157" name="Shape 1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“Root”</a:t>
            </a:r>
          </a:p>
        </p:txBody>
      </p:sp>
      <p:sp>
        <p:nvSpPr>
          <p:cNvPr id="158" name="Shape 1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location: the base of the filesystem tree</a:t>
            </a:r>
          </a:p>
          <a:p>
            <a:r>
              <a:t>/</a:t>
            </a:r>
          </a:p>
          <a:p>
            <a:endParaRPr/>
          </a:p>
          <a:p>
            <a:endParaRPr/>
          </a:p>
          <a:p>
            <a:r>
              <a:t>a user: the superuser</a:t>
            </a:r>
          </a:p>
        </p:txBody>
      </p:sp>
      <p:pic>
        <p:nvPicPr>
          <p:cNvPr id="159" name="Screen Shot 2017-09-05 at 11.27.28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69250" y="4627033"/>
            <a:ext cx="2832100" cy="5016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creen Shot 2017-09-05 at 10.55.14 AM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2996965" y="1591667"/>
            <a:ext cx="7010766" cy="6570089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creen Shot 2017-09-05 at 11.03.4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2616" y="2782230"/>
            <a:ext cx="13749413" cy="4189140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hape 164"/>
          <p:cNvSpPr/>
          <p:nvPr/>
        </p:nvSpPr>
        <p:spPr>
          <a:xfrm>
            <a:off x="4503407" y="884766"/>
            <a:ext cx="399798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r>
              <a:t>Finder on a Mac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Getting Started</a:t>
            </a:r>
          </a:p>
        </p:txBody>
      </p:sp>
      <p:sp>
        <p:nvSpPr>
          <p:cNvPr id="167" name="Shape 167"/>
          <p:cNvSpPr>
            <a:spLocks noGrp="1"/>
          </p:cNvSpPr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r>
              <a:rPr dirty="0"/>
              <a:t>Launch </a:t>
            </a:r>
            <a:r>
              <a:rPr lang="en-US" dirty="0" smtClean="0"/>
              <a:t>terminal</a:t>
            </a:r>
            <a:r>
              <a:rPr dirty="0" smtClean="0"/>
              <a:t> </a:t>
            </a:r>
            <a:endParaRPr dirty="0"/>
          </a:p>
          <a:p>
            <a:r>
              <a:rPr lang="en-US" dirty="0" smtClean="0"/>
              <a:t>Let the fun begin!</a:t>
            </a:r>
            <a:endParaRPr lang="en-US" dirty="0"/>
          </a:p>
        </p:txBody>
      </p:sp>
      <p:pic>
        <p:nvPicPr>
          <p:cNvPr id="168" name="Screen Shot 2017-09-07 at 7.05.2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49790" y="3524250"/>
            <a:ext cx="4140201" cy="270510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creen Shot 2017-09-06 at 10.17.58 PM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1971556" y="635000"/>
            <a:ext cx="9048988" cy="5918200"/>
          </a:xfrm>
          <a:prstGeom prst="rect">
            <a:avLst/>
          </a:prstGeom>
        </p:spPr>
      </p:pic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North Pacific Gyre</a:t>
            </a:r>
          </a:p>
        </p:txBody>
      </p:sp>
      <p:sp>
        <p:nvSpPr>
          <p:cNvPr id="172" name="Shape 1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Great Pacific Garbage Patch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Please introduce yourself</a:t>
            </a:r>
          </a:p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Affiliation/Department</a:t>
            </a:r>
          </a:p>
          <a:p>
            <a:pPr lvl="1"/>
            <a:r>
              <a:rPr lang="en-US" dirty="0" smtClean="0"/>
              <a:t>Why you are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4314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creen Shot 2017-09-06 at 10.21.5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920" y="2567361"/>
            <a:ext cx="11428960" cy="46188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/>
          </p:cNvSpPr>
          <p:nvPr>
            <p:ph type="title"/>
          </p:nvPr>
        </p:nvSpPr>
        <p:spPr>
          <a:xfrm>
            <a:off x="1270000" y="1692923"/>
            <a:ext cx="10464800" cy="3302001"/>
          </a:xfrm>
          <a:prstGeom prst="rect">
            <a:avLst/>
          </a:prstGeom>
        </p:spPr>
        <p:txBody>
          <a:bodyPr/>
          <a:lstStyle/>
          <a:p>
            <a:r>
              <a:t>Navigating Files &amp; Directories</a:t>
            </a:r>
          </a:p>
        </p:txBody>
      </p:sp>
      <p:pic>
        <p:nvPicPr>
          <p:cNvPr id="177" name="Screen Shot 2017-09-07 at 7.10.2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73650" y="5621192"/>
            <a:ext cx="2857500" cy="2578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</a:t>
            </a:r>
            <a:r>
              <a:rPr lang="en-US" dirty="0"/>
              <a:t>can I move around on my computer</a:t>
            </a:r>
            <a:r>
              <a:rPr lang="en-US" dirty="0" smtClean="0"/>
              <a:t>?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How </a:t>
            </a:r>
            <a:r>
              <a:rPr lang="en-US" dirty="0"/>
              <a:t>can I see what files and directories I have</a:t>
            </a:r>
            <a:r>
              <a:rPr lang="en-US" dirty="0" smtClean="0"/>
              <a:t>?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How </a:t>
            </a:r>
            <a:r>
              <a:rPr lang="en-US" dirty="0"/>
              <a:t>can I specify the location of a file or directory on my computer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677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Explain: file and directory similarities </a:t>
            </a:r>
            <a:r>
              <a:rPr lang="en-US" dirty="0"/>
              <a:t>and differences </a:t>
            </a:r>
            <a:endParaRPr lang="en-US" dirty="0" smtClean="0"/>
          </a:p>
          <a:p>
            <a:r>
              <a:rPr lang="en-US" dirty="0" smtClean="0"/>
              <a:t>Translate: absolute </a:t>
            </a:r>
            <a:r>
              <a:rPr lang="en-US" dirty="0"/>
              <a:t>path into a relative path and vice </a:t>
            </a:r>
            <a:r>
              <a:rPr lang="en-US" dirty="0" smtClean="0"/>
              <a:t>versa</a:t>
            </a:r>
            <a:endParaRPr lang="en-US" dirty="0"/>
          </a:p>
          <a:p>
            <a:r>
              <a:rPr lang="en-US" dirty="0" smtClean="0"/>
              <a:t>Construct: </a:t>
            </a:r>
            <a:r>
              <a:rPr lang="en-US" dirty="0"/>
              <a:t>absolute and relative paths that identify specific files and </a:t>
            </a:r>
            <a:r>
              <a:rPr lang="en-US" dirty="0" smtClean="0"/>
              <a:t>directories</a:t>
            </a:r>
            <a:endParaRPr lang="en-US" dirty="0"/>
          </a:p>
          <a:p>
            <a:r>
              <a:rPr lang="en-US" dirty="0" smtClean="0"/>
              <a:t>Demonstrate: </a:t>
            </a:r>
            <a:r>
              <a:rPr lang="en-US" dirty="0"/>
              <a:t>the use of tab </a:t>
            </a:r>
            <a:r>
              <a:rPr lang="en-US" dirty="0" smtClean="0"/>
              <a:t>completion </a:t>
            </a:r>
            <a:r>
              <a:rPr lang="en-US" dirty="0"/>
              <a:t>and </a:t>
            </a:r>
            <a:r>
              <a:rPr lang="en-US" dirty="0" smtClean="0"/>
              <a:t>its advantages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063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112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roup 185"/>
          <p:cNvGrpSpPr/>
          <p:nvPr/>
        </p:nvGrpSpPr>
        <p:grpSpPr>
          <a:xfrm>
            <a:off x="934784" y="1699841"/>
            <a:ext cx="11135232" cy="6353918"/>
            <a:chOff x="0" y="0"/>
            <a:chExt cx="11135231" cy="6353917"/>
          </a:xfrm>
        </p:grpSpPr>
        <p:pic>
          <p:nvPicPr>
            <p:cNvPr id="179" name="Screen Shot 2017-09-02 at 3.27.28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47700" y="0"/>
              <a:ext cx="7797800" cy="5651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0" name="Screen Shot 2017-09-02 at 3.35.50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500380" y="2079922"/>
              <a:ext cx="7634852" cy="42739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1" name="Shape 181"/>
            <p:cNvSpPr/>
            <p:nvPr/>
          </p:nvSpPr>
          <p:spPr>
            <a:xfrm>
              <a:off x="0" y="3700164"/>
              <a:ext cx="681137" cy="322908"/>
            </a:xfrm>
            <a:prstGeom prst="rightArrow">
              <a:avLst>
                <a:gd name="adj1" fmla="val 32000"/>
                <a:gd name="adj2" fmla="val 135001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0" y="4462164"/>
              <a:ext cx="681137" cy="322908"/>
            </a:xfrm>
            <a:prstGeom prst="rightArrow">
              <a:avLst>
                <a:gd name="adj1" fmla="val 32000"/>
                <a:gd name="adj2" fmla="val 135001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0" y="4843164"/>
              <a:ext cx="681137" cy="322908"/>
            </a:xfrm>
            <a:prstGeom prst="rightArrow">
              <a:avLst>
                <a:gd name="adj1" fmla="val 32000"/>
                <a:gd name="adj2" fmla="val 135001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0" y="5224164"/>
              <a:ext cx="681137" cy="322908"/>
            </a:xfrm>
            <a:prstGeom prst="rightArrow">
              <a:avLst>
                <a:gd name="adj1" fmla="val 32000"/>
                <a:gd name="adj2" fmla="val 135001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86" name="Shape 186"/>
          <p:cNvSpPr/>
          <p:nvPr/>
        </p:nvSpPr>
        <p:spPr>
          <a:xfrm>
            <a:off x="4489010" y="4998283"/>
            <a:ext cx="7896623" cy="42103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87" name="Shape 187"/>
          <p:cNvSpPr/>
          <p:nvPr/>
        </p:nvSpPr>
        <p:spPr>
          <a:xfrm>
            <a:off x="4489010" y="4622554"/>
            <a:ext cx="7896623" cy="42103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4489010" y="4219027"/>
            <a:ext cx="7896623" cy="42103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89" name="Shape 189"/>
          <p:cNvSpPr/>
          <p:nvPr/>
        </p:nvSpPr>
        <p:spPr>
          <a:xfrm>
            <a:off x="4489010" y="3827642"/>
            <a:ext cx="7896623" cy="42103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pSp>
        <p:nvGrpSpPr>
          <p:cNvPr id="192" name="Group 192"/>
          <p:cNvGrpSpPr/>
          <p:nvPr/>
        </p:nvGrpSpPr>
        <p:grpSpPr>
          <a:xfrm>
            <a:off x="-186783" y="5291897"/>
            <a:ext cx="12572416" cy="4276859"/>
            <a:chOff x="0" y="0"/>
            <a:chExt cx="12572414" cy="4276857"/>
          </a:xfrm>
        </p:grpSpPr>
        <p:sp>
          <p:nvSpPr>
            <p:cNvPr id="190" name="Shape 190"/>
            <p:cNvSpPr/>
            <p:nvPr/>
          </p:nvSpPr>
          <p:spPr>
            <a:xfrm>
              <a:off x="4675792" y="66459"/>
              <a:ext cx="7896623" cy="42103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0" y="0"/>
              <a:ext cx="1872308" cy="5216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193" name="Shape 193"/>
          <p:cNvSpPr/>
          <p:nvPr/>
        </p:nvSpPr>
        <p:spPr>
          <a:xfrm>
            <a:off x="4489010" y="6125471"/>
            <a:ext cx="7896623" cy="42103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pSp>
        <p:nvGrpSpPr>
          <p:cNvPr id="196" name="Group 196"/>
          <p:cNvGrpSpPr/>
          <p:nvPr/>
        </p:nvGrpSpPr>
        <p:grpSpPr>
          <a:xfrm>
            <a:off x="-442944" y="6034633"/>
            <a:ext cx="12828577" cy="5084007"/>
            <a:chOff x="0" y="0"/>
            <a:chExt cx="12828576" cy="5084005"/>
          </a:xfrm>
        </p:grpSpPr>
        <p:sp>
          <p:nvSpPr>
            <p:cNvPr id="194" name="Shape 194"/>
            <p:cNvSpPr/>
            <p:nvPr/>
          </p:nvSpPr>
          <p:spPr>
            <a:xfrm>
              <a:off x="4931954" y="873607"/>
              <a:ext cx="7896623" cy="42103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0" y="0"/>
              <a:ext cx="2044713" cy="50298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grpSp>
        <p:nvGrpSpPr>
          <p:cNvPr id="199" name="Group 199"/>
          <p:cNvGrpSpPr/>
          <p:nvPr/>
        </p:nvGrpSpPr>
        <p:grpSpPr>
          <a:xfrm>
            <a:off x="-1317623" y="6519939"/>
            <a:ext cx="13703256" cy="5037051"/>
            <a:chOff x="0" y="0"/>
            <a:chExt cx="13703255" cy="5037050"/>
          </a:xfrm>
        </p:grpSpPr>
        <p:sp>
          <p:nvSpPr>
            <p:cNvPr id="197" name="Shape 197"/>
            <p:cNvSpPr/>
            <p:nvPr/>
          </p:nvSpPr>
          <p:spPr>
            <a:xfrm>
              <a:off x="5806633" y="826653"/>
              <a:ext cx="7896623" cy="42103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0" y="0"/>
              <a:ext cx="2931212" cy="41562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grpSp>
        <p:nvGrpSpPr>
          <p:cNvPr id="202" name="Group 202"/>
          <p:cNvGrpSpPr/>
          <p:nvPr/>
        </p:nvGrpSpPr>
        <p:grpSpPr>
          <a:xfrm>
            <a:off x="-3276600" y="6931155"/>
            <a:ext cx="15490024" cy="4970254"/>
            <a:chOff x="0" y="0"/>
            <a:chExt cx="15490023" cy="4970253"/>
          </a:xfrm>
        </p:grpSpPr>
        <p:sp>
          <p:nvSpPr>
            <p:cNvPr id="200" name="Shape 200"/>
            <p:cNvSpPr/>
            <p:nvPr/>
          </p:nvSpPr>
          <p:spPr>
            <a:xfrm>
              <a:off x="7593401" y="759855"/>
              <a:ext cx="7896623" cy="42103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0" y="0"/>
              <a:ext cx="4918724" cy="130314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4" animBg="1" advAuto="0"/>
      <p:bldP spid="187" grpId="3" animBg="1" advAuto="0"/>
      <p:bldP spid="188" grpId="2" animBg="1" advAuto="0"/>
      <p:bldP spid="189" grpId="1" animBg="1" advAuto="0"/>
      <p:bldP spid="192" grpId="5" animBg="1" advAuto="0"/>
      <p:bldP spid="193" grpId="6" animBg="1" advAuto="0"/>
      <p:bldP spid="196" grpId="7" animBg="1" advAuto="0"/>
      <p:bldP spid="199" grpId="8" animBg="1" advAuto="0"/>
      <p:bldP spid="202" grpId="9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roup 207"/>
          <p:cNvGrpSpPr/>
          <p:nvPr/>
        </p:nvGrpSpPr>
        <p:grpSpPr>
          <a:xfrm>
            <a:off x="101600" y="476250"/>
            <a:ext cx="12824222" cy="8954096"/>
            <a:chOff x="0" y="0"/>
            <a:chExt cx="12824221" cy="8954095"/>
          </a:xfrm>
        </p:grpSpPr>
        <p:pic>
          <p:nvPicPr>
            <p:cNvPr id="204" name="Screen Shot 2017-09-02 at 3.28.47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197100" y="0"/>
              <a:ext cx="8407400" cy="8801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5" name="Shape 205"/>
            <p:cNvSpPr/>
            <p:nvPr/>
          </p:nvSpPr>
          <p:spPr>
            <a:xfrm>
              <a:off x="10579100" y="615950"/>
              <a:ext cx="2245122" cy="833814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0" y="615950"/>
              <a:ext cx="2245122" cy="833814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>
            <a:off x="1848468" y="3718365"/>
            <a:ext cx="9010034" cy="22526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pSp>
        <p:nvGrpSpPr>
          <p:cNvPr id="213" name="Group 213"/>
          <p:cNvGrpSpPr/>
          <p:nvPr/>
        </p:nvGrpSpPr>
        <p:grpSpPr>
          <a:xfrm>
            <a:off x="101600" y="476250"/>
            <a:ext cx="12824222" cy="8954096"/>
            <a:chOff x="0" y="0"/>
            <a:chExt cx="12824221" cy="8954095"/>
          </a:xfrm>
        </p:grpSpPr>
        <p:pic>
          <p:nvPicPr>
            <p:cNvPr id="210" name="Screen Shot 2017-09-02 at 3.28.47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197100" y="0"/>
              <a:ext cx="8407400" cy="8801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1" name="Shape 211"/>
            <p:cNvSpPr/>
            <p:nvPr/>
          </p:nvSpPr>
          <p:spPr>
            <a:xfrm>
              <a:off x="10579100" y="615950"/>
              <a:ext cx="2245122" cy="833814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12" name="Shape 212"/>
            <p:cNvSpPr/>
            <p:nvPr/>
          </p:nvSpPr>
          <p:spPr>
            <a:xfrm>
              <a:off x="0" y="615950"/>
              <a:ext cx="2245122" cy="833814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214" name="Screen Shot 2017-09-02 at 3.52.4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67504" y="1314874"/>
            <a:ext cx="7988301" cy="2387601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Shape 215"/>
          <p:cNvSpPr/>
          <p:nvPr/>
        </p:nvSpPr>
        <p:spPr>
          <a:xfrm>
            <a:off x="1797668" y="3228414"/>
            <a:ext cx="9010034" cy="7152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1584792" y="2500875"/>
            <a:ext cx="9010034" cy="83014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1584792" y="1741241"/>
            <a:ext cx="9010034" cy="830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18" name="Shape 218"/>
          <p:cNvSpPr/>
          <p:nvPr/>
        </p:nvSpPr>
        <p:spPr>
          <a:xfrm>
            <a:off x="1797668" y="1283384"/>
            <a:ext cx="9010034" cy="830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219" name="Screen Shot 2017-09-02 at 4.00.42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7001" y="3718365"/>
            <a:ext cx="5181601" cy="1447801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Shape 220"/>
          <p:cNvSpPr/>
          <p:nvPr/>
        </p:nvSpPr>
        <p:spPr>
          <a:xfrm>
            <a:off x="203806" y="4727607"/>
            <a:ext cx="4126911" cy="400581"/>
          </a:xfrm>
          <a:prstGeom prst="rect">
            <a:avLst/>
          </a:prstGeom>
          <a:ln w="25400">
            <a:solidFill>
              <a:srgbClr val="00905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6" animBg="1" advAuto="0"/>
      <p:bldP spid="215" grpId="4" animBg="1" advAuto="0"/>
      <p:bldP spid="216" grpId="3" animBg="1" advAuto="0"/>
      <p:bldP spid="217" grpId="2" animBg="1" advAuto="0"/>
      <p:bldP spid="218" grpId="1" animBg="1" advAuto="0"/>
      <p:bldP spid="220" grpId="5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roup 227"/>
          <p:cNvGrpSpPr/>
          <p:nvPr/>
        </p:nvGrpSpPr>
        <p:grpSpPr>
          <a:xfrm>
            <a:off x="1092200" y="135751"/>
            <a:ext cx="9880600" cy="9441240"/>
            <a:chOff x="0" y="8751"/>
            <a:chExt cx="9880600" cy="9441239"/>
          </a:xfrm>
        </p:grpSpPr>
        <p:pic>
          <p:nvPicPr>
            <p:cNvPr id="222" name="Screen Shot 2017-09-02 at 3.30.45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/>
            <a:stretch>
              <a:fillRect/>
            </a:stretch>
          </p:blipFill>
          <p:spPr>
            <a:xfrm>
              <a:off x="1223721" y="8751"/>
              <a:ext cx="8372958" cy="49984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3" name="Screen Shot 2017-09-02 at 3.34.00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09035" y="4962133"/>
              <a:ext cx="7002330" cy="44878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4" name="Shape 224"/>
            <p:cNvSpPr/>
            <p:nvPr/>
          </p:nvSpPr>
          <p:spPr>
            <a:xfrm>
              <a:off x="8610600" y="4432300"/>
              <a:ext cx="1270000" cy="1270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1003300" y="4813300"/>
              <a:ext cx="1270000" cy="1270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0" y="634999"/>
              <a:ext cx="1270000" cy="448785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roup 234"/>
          <p:cNvGrpSpPr/>
          <p:nvPr/>
        </p:nvGrpSpPr>
        <p:grpSpPr>
          <a:xfrm>
            <a:off x="1092200" y="135751"/>
            <a:ext cx="9880600" cy="9441240"/>
            <a:chOff x="0" y="8751"/>
            <a:chExt cx="9880600" cy="9441239"/>
          </a:xfrm>
        </p:grpSpPr>
        <p:pic>
          <p:nvPicPr>
            <p:cNvPr id="229" name="Screen Shot 2017-09-02 at 3.30.45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/>
            <a:stretch>
              <a:fillRect/>
            </a:stretch>
          </p:blipFill>
          <p:spPr>
            <a:xfrm>
              <a:off x="1223721" y="8751"/>
              <a:ext cx="8372958" cy="49984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0" name="Screen Shot 2017-09-02 at 3.34.00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09035" y="4962133"/>
              <a:ext cx="7002330" cy="44878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1" name="Shape 231"/>
            <p:cNvSpPr/>
            <p:nvPr/>
          </p:nvSpPr>
          <p:spPr>
            <a:xfrm>
              <a:off x="8610600" y="4432300"/>
              <a:ext cx="1270000" cy="1270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1003300" y="4813300"/>
              <a:ext cx="1270000" cy="1270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0" y="634999"/>
              <a:ext cx="1270000" cy="448785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235" name="Screen Shot 2017-09-02 at 4.07.0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64835" y="3394995"/>
            <a:ext cx="5130801" cy="431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Screen Shot 2017-09-02 at 4.07.13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27300" y="3410568"/>
            <a:ext cx="7950200" cy="787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Screen Shot 2017-09-02 at 4.07.26 P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557653" y="4203701"/>
            <a:ext cx="4940301" cy="368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Screen Shot 2017-09-02 at 4.07.31 PM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567109" y="4542944"/>
            <a:ext cx="4432301" cy="38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1" animBg="1" advAuto="0"/>
      <p:bldP spid="236" grpId="2" animBg="1" advAuto="0"/>
      <p:bldP spid="237" grpId="3" animBg="1" advAuto="0"/>
      <p:bldP spid="238" grpId="4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Unix Command Line</a:t>
            </a:r>
          </a:p>
        </p:txBody>
      </p:sp>
      <p:sp>
        <p:nvSpPr>
          <p:cNvPr id="125" name="Shape 125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With Bonus vi!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Screen Shot 2017-09-02 at 4.11.1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3150" y="3333750"/>
            <a:ext cx="8318500" cy="3086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Screen Shot 2017-09-02 at 4.11.4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1872" y="4154466"/>
            <a:ext cx="8204578" cy="21817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1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Screen Shot 2017-09-06 at 10.34.2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500" y="1295400"/>
            <a:ext cx="12369800" cy="716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Working With Files &amp; Directories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can I create, copy, and delete files and directories</a:t>
            </a:r>
            <a:r>
              <a:rPr lang="en-US" dirty="0" smtClean="0"/>
              <a:t>?</a:t>
            </a:r>
            <a:endParaRPr lang="en-US" dirty="0"/>
          </a:p>
          <a:p>
            <a:endParaRPr lang="en-US" dirty="0" smtClean="0"/>
          </a:p>
          <a:p>
            <a:r>
              <a:rPr lang="en-US" dirty="0"/>
              <a:t>How can I edit files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1253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a directory hierarchy that matches a given diagram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/>
              <a:t>Create files in that hierarchy using an editor or by copying and renaming existing files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Delete</a:t>
            </a:r>
            <a:r>
              <a:rPr lang="en-US" dirty="0"/>
              <a:t>, copy and move specified files and/or directories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9062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Good Names for Files &amp; Directories</a:t>
            </a:r>
          </a:p>
        </p:txBody>
      </p:sp>
      <p:sp>
        <p:nvSpPr>
          <p:cNvPr id="248" name="Shape 248"/>
          <p:cNvSpPr>
            <a:spLocks noGrp="1"/>
          </p:cNvSpPr>
          <p:nvPr>
            <p:ph type="body" idx="1"/>
          </p:nvPr>
        </p:nvSpPr>
        <p:spPr>
          <a:xfrm>
            <a:off x="952500" y="2115851"/>
            <a:ext cx="11099800" cy="6286501"/>
          </a:xfrm>
          <a:prstGeom prst="rect">
            <a:avLst/>
          </a:prstGeom>
        </p:spPr>
        <p:txBody>
          <a:bodyPr/>
          <a:lstStyle/>
          <a:p>
            <a:r>
              <a:t>Don’t use whitespace (“my work”)</a:t>
            </a:r>
          </a:p>
          <a:p>
            <a:r>
              <a:t>Don’t begin the name with a dash “-”</a:t>
            </a:r>
          </a:p>
          <a:p>
            <a:r>
              <a:t>Don’t begin the name with a “.” unless you mean it</a:t>
            </a:r>
          </a:p>
          <a:p>
            <a:r>
              <a:t>Use letters, numbers, “-”, “.”, “_”</a:t>
            </a:r>
          </a:p>
        </p:txBody>
      </p:sp>
      <p:sp>
        <p:nvSpPr>
          <p:cNvPr id="249" name="Shape 249"/>
          <p:cNvSpPr/>
          <p:nvPr/>
        </p:nvSpPr>
        <p:spPr>
          <a:xfrm>
            <a:off x="943533" y="8225418"/>
            <a:ext cx="11117734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/>
            </a:pPr>
            <a:r>
              <a:t>If you need to use a filename with special characters,</a:t>
            </a:r>
          </a:p>
          <a:p>
            <a:pPr>
              <a:defRPr i="1"/>
            </a:pPr>
            <a:r>
              <a:t>surround the name in quotes (“- a bad name !”)</a:t>
            </a:r>
          </a:p>
        </p:txBody>
      </p:sp>
      <p:sp>
        <p:nvSpPr>
          <p:cNvPr id="250" name="Shape 250"/>
          <p:cNvSpPr/>
          <p:nvPr/>
        </p:nvSpPr>
        <p:spPr>
          <a:xfrm>
            <a:off x="695372" y="8187318"/>
            <a:ext cx="11614057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1" name="Shape 251"/>
          <p:cNvSpPr/>
          <p:nvPr/>
        </p:nvSpPr>
        <p:spPr>
          <a:xfrm>
            <a:off x="408610" y="6614937"/>
            <a:ext cx="11614057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2" name="Shape 252"/>
          <p:cNvSpPr/>
          <p:nvPr/>
        </p:nvSpPr>
        <p:spPr>
          <a:xfrm>
            <a:off x="408610" y="5255433"/>
            <a:ext cx="11614057" cy="8395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3" name="Shape 253"/>
          <p:cNvSpPr/>
          <p:nvPr/>
        </p:nvSpPr>
        <p:spPr>
          <a:xfrm>
            <a:off x="408610" y="4457022"/>
            <a:ext cx="11614057" cy="8395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4" name="Shape 254"/>
          <p:cNvSpPr/>
          <p:nvPr/>
        </p:nvSpPr>
        <p:spPr>
          <a:xfrm>
            <a:off x="408610" y="3239294"/>
            <a:ext cx="11614057" cy="83955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5" animBg="1" advAuto="0"/>
      <p:bldP spid="251" grpId="4" animBg="1" advAuto="0"/>
      <p:bldP spid="252" grpId="3" animBg="1" advAuto="0"/>
      <p:bldP spid="253" grpId="2" animBg="1" advAuto="0"/>
      <p:bldP spid="254" grpId="1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12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Screen Shot 2017-09-02 at 4.35.13 PM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5565" r="5565"/>
          <a:stretch>
            <a:fillRect/>
          </a:stretch>
        </p:blipFill>
        <p:spPr>
          <a:xfrm>
            <a:off x="6718299" y="2737818"/>
            <a:ext cx="5334001" cy="6017864"/>
          </a:xfrm>
          <a:prstGeom prst="rect">
            <a:avLst/>
          </a:prstGeom>
        </p:spPr>
      </p:pic>
      <p:sp>
        <p:nvSpPr>
          <p:cNvPr id="257" name="Shape 2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 editor: nano</a:t>
            </a:r>
          </a:p>
        </p:txBody>
      </p:sp>
      <p:sp>
        <p:nvSpPr>
          <p:cNvPr id="258" name="Shape 258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>
                <a:latin typeface="Helvetica"/>
                <a:ea typeface="Helvetica"/>
                <a:cs typeface="Helvetica"/>
                <a:sym typeface="Helvetica"/>
              </a:rPr>
              <a:t>type “nano &lt;filename&gt;” </a:t>
            </a:r>
            <a:r>
              <a:t>this will open the named file for editing or create it if it doesn’t exist</a:t>
            </a:r>
          </a:p>
          <a:p>
            <a:r>
              <a:rPr b="1">
                <a:latin typeface="Helvetica"/>
                <a:ea typeface="Helvetica"/>
                <a:cs typeface="Helvetica"/>
                <a:sym typeface="Helvetica"/>
              </a:rPr>
              <a:t>type your text</a:t>
            </a:r>
            <a:r>
              <a:t>: the mouse will not move the cursor - navigate with the arrow keys</a:t>
            </a:r>
          </a:p>
          <a:p>
            <a:r>
              <a:rPr b="1">
                <a:latin typeface="Helvetica"/>
                <a:ea typeface="Helvetica"/>
                <a:cs typeface="Helvetica"/>
                <a:sym typeface="Helvetica"/>
              </a:rPr>
              <a:t>save and quit</a:t>
            </a:r>
            <a:r>
              <a:t>: commands are on the bottom of the screen - the “^” stands for “control”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Screen Shot 2017-09-02 at 4.35.13 PM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5565" r="5565"/>
          <a:stretch>
            <a:fillRect/>
          </a:stretch>
        </p:blipFill>
        <p:spPr>
          <a:xfrm>
            <a:off x="6718299" y="2737818"/>
            <a:ext cx="5334001" cy="6017864"/>
          </a:xfrm>
          <a:prstGeom prst="rect">
            <a:avLst/>
          </a:prstGeom>
        </p:spPr>
      </p:pic>
      <p:sp>
        <p:nvSpPr>
          <p:cNvPr id="261" name="Shape 2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 editor: vi/vim</a:t>
            </a:r>
          </a:p>
        </p:txBody>
      </p:sp>
      <p:sp>
        <p:nvSpPr>
          <p:cNvPr id="262" name="Shape 262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291465" indent="-291465" defTabSz="496570">
              <a:spcBef>
                <a:spcPts val="2700"/>
              </a:spcBef>
              <a:defRPr sz="2380" b="1">
                <a:latin typeface="Helvetica"/>
                <a:ea typeface="Helvetica"/>
                <a:cs typeface="Helvetica"/>
                <a:sym typeface="Helvetica"/>
              </a:defRPr>
            </a:pPr>
            <a:r>
              <a:t>On command line: “vi test.txt”</a:t>
            </a:r>
          </a:p>
          <a:p>
            <a:pPr marL="291465" indent="-291465" defTabSz="496570">
              <a:spcBef>
                <a:spcPts val="2700"/>
              </a:spcBef>
              <a:defRPr sz="2380" b="1">
                <a:latin typeface="Helvetica"/>
                <a:ea typeface="Helvetica"/>
                <a:cs typeface="Helvetica"/>
                <a:sym typeface="Helvetica"/>
              </a:defRPr>
            </a:pPr>
            <a:r>
              <a:t>You land in command mode </a:t>
            </a:r>
          </a:p>
          <a:p>
            <a:pPr marL="291465" indent="-291465" defTabSz="496570">
              <a:spcBef>
                <a:spcPts val="2700"/>
              </a:spcBef>
              <a:defRPr sz="2380" b="1">
                <a:latin typeface="Helvetica"/>
                <a:ea typeface="Helvetica"/>
                <a:cs typeface="Helvetica"/>
                <a:sym typeface="Helvetica"/>
              </a:defRPr>
            </a:pPr>
            <a:r>
              <a:t>To enter insert mode: “i” where the cursor is; “o” inserts one line below that</a:t>
            </a:r>
          </a:p>
          <a:p>
            <a:pPr marL="291465" indent="-291465" defTabSz="496570">
              <a:spcBef>
                <a:spcPts val="2700"/>
              </a:spcBef>
              <a:defRPr sz="2380" b="1">
                <a:latin typeface="Helvetica"/>
                <a:ea typeface="Helvetica"/>
                <a:cs typeface="Helvetica"/>
                <a:sym typeface="Helvetica"/>
              </a:defRPr>
            </a:pPr>
            <a:r>
              <a:t>Navigate with arrow keys</a:t>
            </a:r>
          </a:p>
          <a:p>
            <a:pPr marL="291465" indent="-291465" defTabSz="496570">
              <a:spcBef>
                <a:spcPts val="2700"/>
              </a:spcBef>
              <a:defRPr sz="2380" b="1">
                <a:latin typeface="Helvetica"/>
                <a:ea typeface="Helvetica"/>
                <a:cs typeface="Helvetica"/>
                <a:sym typeface="Helvetica"/>
              </a:defRPr>
            </a:pPr>
            <a:r>
              <a:t>To exit insert mode: “esc”</a:t>
            </a:r>
          </a:p>
          <a:p>
            <a:pPr marL="291465" indent="-291465" defTabSz="496570">
              <a:spcBef>
                <a:spcPts val="2700"/>
              </a:spcBef>
              <a:defRPr sz="2380" b="1">
                <a:latin typeface="Helvetica"/>
                <a:ea typeface="Helvetica"/>
                <a:cs typeface="Helvetica"/>
                <a:sym typeface="Helvetica"/>
              </a:defRPr>
            </a:pPr>
            <a:r>
              <a:t>To save: “:w”</a:t>
            </a:r>
          </a:p>
          <a:p>
            <a:pPr marL="291465" indent="-291465" defTabSz="496570">
              <a:spcBef>
                <a:spcPts val="2700"/>
              </a:spcBef>
              <a:defRPr sz="2380" b="1">
                <a:latin typeface="Helvetica"/>
                <a:ea typeface="Helvetica"/>
                <a:cs typeface="Helvetica"/>
                <a:sym typeface="Helvetica"/>
              </a:defRPr>
            </a:pPr>
            <a:r>
              <a:t>To exit: “:q”</a:t>
            </a:r>
          </a:p>
          <a:p>
            <a:pPr marL="291465" indent="-291465" defTabSz="496570">
              <a:spcBef>
                <a:spcPts val="2700"/>
              </a:spcBef>
              <a:defRPr sz="2380" b="1">
                <a:latin typeface="Helvetica"/>
                <a:ea typeface="Helvetica"/>
                <a:cs typeface="Helvetica"/>
                <a:sym typeface="Helvetica"/>
              </a:defRPr>
            </a:pPr>
            <a:r>
              <a:t>To exit without saving: “q!”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half" idx="13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6472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will be working exclusively in Command line </a:t>
            </a:r>
            <a:endParaRPr lang="en-US" dirty="0" smtClean="0"/>
          </a:p>
          <a:p>
            <a:pPr lvl="1"/>
            <a:r>
              <a:rPr lang="en-US" dirty="0" smtClean="0"/>
              <a:t>Extended material </a:t>
            </a:r>
            <a:r>
              <a:rPr lang="en-US" dirty="0"/>
              <a:t>is available for you </a:t>
            </a:r>
            <a:r>
              <a:rPr lang="en-US" dirty="0" smtClean="0"/>
              <a:t>on </a:t>
            </a:r>
          </a:p>
          <a:p>
            <a:pPr lvl="2"/>
            <a:r>
              <a:rPr lang="en-US" dirty="0" smtClean="0"/>
              <a:t>http://github.com/nuitrcs/intro-command-line-april-2019</a:t>
            </a:r>
            <a:endParaRPr lang="en-US" dirty="0"/>
          </a:p>
          <a:p>
            <a:r>
              <a:rPr lang="en-US" b="1" dirty="0"/>
              <a:t>Goal</a:t>
            </a:r>
            <a:r>
              <a:rPr lang="en-US" dirty="0"/>
              <a:t> </a:t>
            </a:r>
            <a:r>
              <a:rPr lang="en-US" dirty="0" smtClean="0"/>
              <a:t>is </a:t>
            </a:r>
            <a:r>
              <a:rPr lang="en-US" dirty="0"/>
              <a:t>to get accustomed to command line </a:t>
            </a:r>
            <a:r>
              <a:rPr lang="en-US" dirty="0" smtClean="0"/>
              <a:t>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7994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Screen Shot 2017-09-06 at 10.54.3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727" y="199234"/>
            <a:ext cx="12395346" cy="51134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Screen Shot 2017-09-06 at 10.57.2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4515" y="6050761"/>
            <a:ext cx="11535770" cy="3085819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Shape 266"/>
          <p:cNvSpPr/>
          <p:nvPr/>
        </p:nvSpPr>
        <p:spPr>
          <a:xfrm>
            <a:off x="430071" y="8213042"/>
            <a:ext cx="11888664" cy="8453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67" name="Shape 267"/>
          <p:cNvSpPr/>
          <p:nvPr/>
        </p:nvSpPr>
        <p:spPr>
          <a:xfrm>
            <a:off x="430071" y="7414012"/>
            <a:ext cx="11888664" cy="8453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430071" y="6958509"/>
            <a:ext cx="11888664" cy="8453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430071" y="6016858"/>
            <a:ext cx="11888664" cy="8453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" grpId="4" animBg="1" advAuto="0"/>
      <p:bldP spid="267" grpId="3" animBg="1" advAuto="0"/>
      <p:bldP spid="268" grpId="2" animBg="1" advAuto="0"/>
      <p:bldP spid="269" grpId="1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Screen Shot 2017-09-06 at 11.00.2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9748" y="811638"/>
            <a:ext cx="11305304" cy="8130324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Shape 272"/>
          <p:cNvSpPr/>
          <p:nvPr/>
        </p:nvSpPr>
        <p:spPr>
          <a:xfrm>
            <a:off x="203616" y="7443161"/>
            <a:ext cx="787674" cy="570460"/>
          </a:xfrm>
          <a:prstGeom prst="rightArrow">
            <a:avLst>
              <a:gd name="adj1" fmla="val 32000"/>
              <a:gd name="adj2" fmla="val 88369"/>
            </a:avLst>
          </a:prstGeom>
          <a:blipFill>
            <a:blip r:embed="rId3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1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Screen Shot 2017-09-06 at 11.02.5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5400" y="875247"/>
            <a:ext cx="10414000" cy="6311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7" name="Group 277"/>
          <p:cNvGrpSpPr/>
          <p:nvPr/>
        </p:nvGrpSpPr>
        <p:grpSpPr>
          <a:xfrm>
            <a:off x="1087886" y="7930200"/>
            <a:ext cx="10829027" cy="1270001"/>
            <a:chOff x="0" y="0"/>
            <a:chExt cx="10829025" cy="1270000"/>
          </a:xfrm>
        </p:grpSpPr>
        <p:sp>
          <p:nvSpPr>
            <p:cNvPr id="275" name="Shape 275"/>
            <p:cNvSpPr/>
            <p:nvPr/>
          </p:nvSpPr>
          <p:spPr>
            <a:xfrm>
              <a:off x="0" y="0"/>
              <a:ext cx="10829026" cy="1270000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76" name="Screen Shot 2017-09-06 at 11.04.08 PM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20213" y="209550"/>
              <a:ext cx="10388601" cy="850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" grpId="1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Screen Shot 2017-09-06 at 11.05.3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1900" y="511572"/>
            <a:ext cx="10541000" cy="58166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2" name="Group 282"/>
          <p:cNvGrpSpPr/>
          <p:nvPr/>
        </p:nvGrpSpPr>
        <p:grpSpPr>
          <a:xfrm>
            <a:off x="1072950" y="6616620"/>
            <a:ext cx="10858899" cy="3059812"/>
            <a:chOff x="0" y="0"/>
            <a:chExt cx="10858897" cy="3059810"/>
          </a:xfrm>
        </p:grpSpPr>
        <p:sp>
          <p:nvSpPr>
            <p:cNvPr id="280" name="Shape 280"/>
            <p:cNvSpPr/>
            <p:nvPr/>
          </p:nvSpPr>
          <p:spPr>
            <a:xfrm>
              <a:off x="0" y="0"/>
              <a:ext cx="10858898" cy="3059811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81" name="Screen Shot 2017-09-06 at 11.06.41 PM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28799" y="139255"/>
              <a:ext cx="10401301" cy="2781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" grpId="1" animBg="1" advAuto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Screen Shot 2017-09-06 at 11.08.2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7671" y="3263560"/>
            <a:ext cx="11849458" cy="3226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Screen Shot 2017-09-06 at 11.11.2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066" y="818349"/>
            <a:ext cx="12479506" cy="4218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Screen Shot 2017-09-06 at 11.12.1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5609" y="5983081"/>
            <a:ext cx="11352420" cy="1894638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Shape 292"/>
          <p:cNvSpPr/>
          <p:nvPr/>
        </p:nvSpPr>
        <p:spPr>
          <a:xfrm>
            <a:off x="833975" y="7393291"/>
            <a:ext cx="11455689" cy="4939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93" name="Shape 293"/>
          <p:cNvSpPr/>
          <p:nvPr/>
        </p:nvSpPr>
        <p:spPr>
          <a:xfrm>
            <a:off x="946039" y="6922851"/>
            <a:ext cx="11455689" cy="4939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946039" y="6474773"/>
            <a:ext cx="11455689" cy="4939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95" name="Shape 295"/>
          <p:cNvSpPr/>
          <p:nvPr/>
        </p:nvSpPr>
        <p:spPr>
          <a:xfrm>
            <a:off x="946039" y="6019084"/>
            <a:ext cx="11455689" cy="4939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" grpId="4" animBg="1" advAuto="0"/>
      <p:bldP spid="293" grpId="3" animBg="1" advAuto="0"/>
      <p:bldP spid="294" grpId="2" animBg="1" advAuto="0"/>
      <p:bldP spid="295" grpId="1" animBg="1" advAuto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Screen Shot 2017-09-06 at 11.09.5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4495" y="2821752"/>
            <a:ext cx="12315810" cy="41100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Pipes &amp; Filters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can I combine existing commands to do new things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550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Redirect a command's output to a file</a:t>
            </a:r>
            <a:r>
              <a:rPr lang="en-US" dirty="0" smtClean="0"/>
              <a:t> </a:t>
            </a:r>
          </a:p>
          <a:p>
            <a:r>
              <a:rPr lang="en-US" dirty="0"/>
              <a:t>Process a file instead of keyboard input using redirection</a:t>
            </a:r>
            <a:endParaRPr lang="en-US" dirty="0" smtClean="0"/>
          </a:p>
          <a:p>
            <a:r>
              <a:rPr lang="en-US" dirty="0"/>
              <a:t>Construct command pipelines with two or more </a:t>
            </a:r>
            <a:r>
              <a:rPr lang="en-US" dirty="0" smtClean="0"/>
              <a:t>stages</a:t>
            </a:r>
            <a:endParaRPr lang="en-US" dirty="0"/>
          </a:p>
          <a:p>
            <a:r>
              <a:rPr lang="en-US" dirty="0"/>
              <a:t>Explain what usually happens if a program or pipeline isn't given any input to process</a:t>
            </a:r>
            <a:endParaRPr lang="en-US" dirty="0" smtClean="0"/>
          </a:p>
          <a:p>
            <a:r>
              <a:rPr lang="en-US" dirty="0"/>
              <a:t>Explain Unix's 'small pieces, loosely joined' philosophy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5801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 smtClean="0"/>
              <a:t>Questions</a:t>
            </a:r>
            <a:r>
              <a:rPr lang="en-US" dirty="0" smtClean="0"/>
              <a:t> </a:t>
            </a:r>
            <a:r>
              <a:rPr lang="en-US" dirty="0"/>
              <a:t>for the first part:</a:t>
            </a:r>
          </a:p>
          <a:p>
            <a:pPr lvl="1"/>
            <a:r>
              <a:rPr lang="en-US" dirty="0" smtClean="0"/>
              <a:t>What </a:t>
            </a:r>
            <a:r>
              <a:rPr lang="en-US" dirty="0"/>
              <a:t>is a command shell and why would I use one</a:t>
            </a:r>
            <a:r>
              <a:rPr lang="en-US" dirty="0" smtClean="0"/>
              <a:t>?</a:t>
            </a:r>
          </a:p>
          <a:p>
            <a:r>
              <a:rPr lang="en-US" b="1" dirty="0" smtClean="0"/>
              <a:t>Objectives</a:t>
            </a:r>
            <a:r>
              <a:rPr lang="en-US" b="1" dirty="0"/>
              <a:t>:</a:t>
            </a:r>
          </a:p>
          <a:p>
            <a:pPr lvl="1"/>
            <a:r>
              <a:rPr lang="en-US" dirty="0" smtClean="0"/>
              <a:t>Explain </a:t>
            </a:r>
            <a:r>
              <a:rPr lang="en-US" dirty="0"/>
              <a:t>how the shell relates to the keyboard, the screen, the operating system, and users' </a:t>
            </a:r>
            <a:r>
              <a:rPr lang="en-US" dirty="0" smtClean="0"/>
              <a:t>programs</a:t>
            </a:r>
            <a:endParaRPr lang="en-US" dirty="0"/>
          </a:p>
          <a:p>
            <a:pPr lvl="1"/>
            <a:r>
              <a:rPr lang="en-US" dirty="0" smtClean="0"/>
              <a:t>Explain </a:t>
            </a:r>
            <a:r>
              <a:rPr lang="en-US" dirty="0"/>
              <a:t>when and why command-line interfaces should be used instead of graphical </a:t>
            </a:r>
            <a:r>
              <a:rPr lang="en-US" dirty="0" smtClean="0"/>
              <a:t>interfaces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9171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006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Screen Shot 2017-09-06 at 11.15.0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7600" y="203200"/>
            <a:ext cx="10769600" cy="934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93905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Screen Shot 2017-09-06 at 11.16.1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579" y="3077622"/>
            <a:ext cx="12207642" cy="35983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51766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Screen Shot 2017-09-06 at 11.17.0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929" y="736632"/>
            <a:ext cx="12276943" cy="401949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Screen Shot 2017-09-06 at 11.17.3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3928" y="6889038"/>
            <a:ext cx="12276944" cy="1534619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Shape 310"/>
          <p:cNvSpPr/>
          <p:nvPr/>
        </p:nvSpPr>
        <p:spPr>
          <a:xfrm>
            <a:off x="251472" y="6556876"/>
            <a:ext cx="12501856" cy="18838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" grpId="1" animBg="1" advAuto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Screen Shot 2017-09-04 at 10.18.5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7013" y="3023843"/>
            <a:ext cx="9570774" cy="37059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Screen Shot 2017-09-04 at 10.18.5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7013" y="3023843"/>
            <a:ext cx="9570774" cy="3705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Screen Shot 2017-09-04 at 10.19.0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92219" y="2774040"/>
            <a:ext cx="9420362" cy="42055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Screen Shot 2017-09-04 at 10.19.1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048" y="3691228"/>
            <a:ext cx="12610704" cy="23711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Screen Shot 2017-09-06 at 11.18.5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6939" y="140757"/>
            <a:ext cx="10530922" cy="804428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5" name="Group 315"/>
          <p:cNvGrpSpPr/>
          <p:nvPr/>
        </p:nvGrpSpPr>
        <p:grpSpPr>
          <a:xfrm>
            <a:off x="830328" y="8382654"/>
            <a:ext cx="11344144" cy="1270001"/>
            <a:chOff x="0" y="0"/>
            <a:chExt cx="11344142" cy="1270000"/>
          </a:xfrm>
        </p:grpSpPr>
        <p:sp>
          <p:nvSpPr>
            <p:cNvPr id="313" name="Shape 313"/>
            <p:cNvSpPr/>
            <p:nvPr/>
          </p:nvSpPr>
          <p:spPr>
            <a:xfrm>
              <a:off x="0" y="0"/>
              <a:ext cx="11344143" cy="1270000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314" name="Screen Shot 2017-09-06 at 11.19.48 PM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52371" y="184150"/>
              <a:ext cx="10439401" cy="901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a high level, computers do four things:</a:t>
            </a:r>
          </a:p>
          <a:p>
            <a:pPr lvl="1"/>
            <a:r>
              <a:rPr lang="en-US" dirty="0"/>
              <a:t>run programs</a:t>
            </a:r>
          </a:p>
          <a:p>
            <a:pPr lvl="1"/>
            <a:r>
              <a:rPr lang="en-US" dirty="0"/>
              <a:t>store data</a:t>
            </a:r>
          </a:p>
          <a:p>
            <a:pPr lvl="1"/>
            <a:r>
              <a:rPr lang="en-US" dirty="0"/>
              <a:t>communicate with each other, and</a:t>
            </a:r>
          </a:p>
          <a:p>
            <a:pPr lvl="1"/>
            <a:r>
              <a:rPr lang="en-US" dirty="0"/>
              <a:t>interact with </a:t>
            </a:r>
            <a:r>
              <a:rPr lang="en-US" dirty="0" smtClean="0"/>
              <a:t>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1621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Screen Shot 2017-09-06 at 11.21.1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6273" y="1026315"/>
            <a:ext cx="12132254" cy="7700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Screen Shot 2017-09-06 at 11.22.4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370" y="2407559"/>
            <a:ext cx="12494060" cy="4938482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Shape 320"/>
          <p:cNvSpPr/>
          <p:nvPr/>
        </p:nvSpPr>
        <p:spPr>
          <a:xfrm>
            <a:off x="2768670" y="5737367"/>
            <a:ext cx="1235045" cy="6482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256" y="14256"/>
                </a:moveTo>
                <a:lnTo>
                  <a:pt x="7256" y="21600"/>
                </a:lnTo>
                <a:lnTo>
                  <a:pt x="0" y="10800"/>
                </a:lnTo>
                <a:lnTo>
                  <a:pt x="7256" y="0"/>
                </a:lnTo>
                <a:lnTo>
                  <a:pt x="7256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" grpId="1" animBg="1" advAuto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Screen Shot 2017-09-06 at 11.24.2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1944" y="212316"/>
            <a:ext cx="11900912" cy="8084170"/>
          </a:xfrm>
          <a:prstGeom prst="rect">
            <a:avLst/>
          </a:prstGeom>
          <a:ln w="12700">
            <a:miter lim="400000"/>
          </a:ln>
        </p:spPr>
      </p:pic>
      <p:sp>
        <p:nvSpPr>
          <p:cNvPr id="323" name="Shape 323"/>
          <p:cNvSpPr/>
          <p:nvPr/>
        </p:nvSpPr>
        <p:spPr>
          <a:xfrm>
            <a:off x="8272534" y="7280863"/>
            <a:ext cx="1087377" cy="456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778" y="14256"/>
                </a:moveTo>
                <a:lnTo>
                  <a:pt x="7778" y="21600"/>
                </a:lnTo>
                <a:lnTo>
                  <a:pt x="0" y="10800"/>
                </a:lnTo>
                <a:lnTo>
                  <a:pt x="7778" y="0"/>
                </a:lnTo>
                <a:lnTo>
                  <a:pt x="7778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" grpId="1" animBg="1" advAuto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Screen Shot 2017-09-06 at 11.29.4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8001" y="1326495"/>
            <a:ext cx="12008798" cy="71006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5100"/>
            </a:pPr>
            <a:endParaRPr/>
          </a:p>
          <a:p>
            <a:pPr>
              <a:defRPr sz="5100"/>
            </a:pPr>
            <a:r>
              <a:t>Research Computing Services</a:t>
            </a:r>
          </a:p>
        </p:txBody>
      </p:sp>
      <p:sp>
        <p:nvSpPr>
          <p:cNvPr id="379" name="Shape 379"/>
          <p:cNvSpPr>
            <a:spLocks noGrp="1"/>
          </p:cNvSpPr>
          <p:nvPr>
            <p:ph type="subTitle" sz="quarter" idx="1"/>
          </p:nvPr>
        </p:nvSpPr>
        <p:spPr>
          <a:xfrm>
            <a:off x="1270000" y="674358"/>
            <a:ext cx="10464800" cy="1130301"/>
          </a:xfrm>
          <a:prstGeom prst="rect">
            <a:avLst/>
          </a:prstGeom>
        </p:spPr>
        <p:txBody>
          <a:bodyPr/>
          <a:lstStyle>
            <a:lvl1pPr defTabSz="452627">
              <a:defRPr sz="6732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Unix Command Line</a:t>
            </a:r>
          </a:p>
        </p:txBody>
      </p:sp>
      <p:sp>
        <p:nvSpPr>
          <p:cNvPr id="380" name="Shape 380"/>
          <p:cNvSpPr/>
          <p:nvPr/>
        </p:nvSpPr>
        <p:spPr>
          <a:xfrm>
            <a:off x="510383" y="7451427"/>
            <a:ext cx="11984050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 smtClean="0"/>
              <a:t>Dusan Ramljak: dusan.ramljak@northwestern.edu</a:t>
            </a:r>
          </a:p>
          <a:p>
            <a:r>
              <a:rPr dirty="0" smtClean="0"/>
              <a:t>Christina </a:t>
            </a:r>
            <a:r>
              <a:rPr dirty="0"/>
              <a:t>Maimone: </a:t>
            </a:r>
            <a:r>
              <a:rPr dirty="0" smtClean="0"/>
              <a:t>christina.maimone@northwestern.edu</a:t>
            </a:r>
            <a:endParaRPr lang="en-US" dirty="0" smtClean="0">
              <a:hlinkClick r:id="rId2"/>
            </a:endParaRPr>
          </a:p>
          <a:p>
            <a:r>
              <a:rPr lang="en-US" dirty="0"/>
              <a:t>Slides borrowed from Janna Nugent, </a:t>
            </a:r>
          </a:p>
          <a:p>
            <a:r>
              <a:rPr lang="en-US" dirty="0" err="1"/>
              <a:t>Alper</a:t>
            </a:r>
            <a:r>
              <a:rPr lang="en-US" dirty="0"/>
              <a:t> </a:t>
            </a:r>
            <a:r>
              <a:rPr lang="en-US" dirty="0" err="1"/>
              <a:t>Kinaci</a:t>
            </a:r>
            <a:r>
              <a:rPr lang="en-US" dirty="0"/>
              <a:t>, Christina </a:t>
            </a:r>
            <a:r>
              <a:rPr lang="en-US" dirty="0" smtClean="0"/>
              <a:t>Maimone</a:t>
            </a:r>
            <a:endParaRPr lang="en-US" dirty="0"/>
          </a:p>
        </p:txBody>
      </p:sp>
      <p:sp>
        <p:nvSpPr>
          <p:cNvPr id="381" name="Shape 381"/>
          <p:cNvSpPr/>
          <p:nvPr/>
        </p:nvSpPr>
        <p:spPr>
          <a:xfrm>
            <a:off x="103211" y="5981459"/>
            <a:ext cx="12798376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100" u="sng">
                <a:hlinkClick r:id="rId3"/>
              </a:defRPr>
            </a:lvl1pPr>
          </a:lstStyle>
          <a:p>
            <a:pPr>
              <a:defRPr u="none"/>
            </a:pPr>
            <a:r>
              <a:rPr lang="en-US" sz="4000" dirty="0">
                <a:hlinkClick r:id="rId4"/>
              </a:rPr>
              <a:t>https://github.com/nuitrcs/intro-command-line-april-2019</a:t>
            </a:r>
            <a:endParaRPr lang="en-US" sz="4000" dirty="0">
              <a:hlinkClick r:id="rId3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Bash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/>
              <a:t>The Shell </a:t>
            </a:r>
            <a:r>
              <a:rPr lang="en-US" dirty="0" smtClean="0"/>
              <a:t>- </a:t>
            </a:r>
            <a:r>
              <a:rPr lang="en-US" dirty="0"/>
              <a:t>a program which runs other programs </a:t>
            </a:r>
            <a:endParaRPr lang="en-US" dirty="0" smtClean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dirty="0" smtClean="0"/>
              <a:t>(rather </a:t>
            </a:r>
            <a:r>
              <a:rPr lang="en-US" dirty="0"/>
              <a:t>than doing calculations </a:t>
            </a:r>
            <a:r>
              <a:rPr lang="en-US" dirty="0" smtClean="0"/>
              <a:t>itself)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US" dirty="0" smtClean="0"/>
              <a:t>The </a:t>
            </a:r>
            <a:r>
              <a:rPr lang="en-US" dirty="0"/>
              <a:t>most popular Unix shell is </a:t>
            </a:r>
            <a:r>
              <a:rPr lang="en-US" dirty="0" smtClean="0"/>
              <a:t>Bash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dirty="0" smtClean="0"/>
              <a:t>The </a:t>
            </a:r>
            <a:r>
              <a:rPr lang="en-US" dirty="0"/>
              <a:t>Bourne Again </a:t>
            </a:r>
            <a:r>
              <a:rPr lang="en-US" dirty="0" err="1"/>
              <a:t>SHell</a:t>
            </a:r>
            <a:r>
              <a:rPr lang="en-US" dirty="0"/>
              <a:t> </a:t>
            </a:r>
            <a:endParaRPr lang="en-US" dirty="0" smtClean="0"/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dirty="0" smtClean="0"/>
              <a:t>Derived </a:t>
            </a:r>
            <a:r>
              <a:rPr lang="en-US" dirty="0"/>
              <a:t>from a shell written by Stephen </a:t>
            </a:r>
            <a:r>
              <a:rPr lang="en-US" dirty="0" smtClean="0"/>
              <a:t>Bourne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dirty="0" smtClean="0"/>
              <a:t>Bash </a:t>
            </a:r>
            <a:r>
              <a:rPr lang="en-US" dirty="0"/>
              <a:t>is the default shell on </a:t>
            </a:r>
            <a:endParaRPr lang="en-US" dirty="0" smtClean="0"/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dirty="0" smtClean="0"/>
              <a:t>Unix 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dirty="0" smtClean="0"/>
              <a:t>Linux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US" dirty="0" smtClean="0"/>
              <a:t>Packages providing Unix-like </a:t>
            </a:r>
            <a:r>
              <a:rPr lang="en-US" dirty="0"/>
              <a:t>tools for Windows</a:t>
            </a:r>
          </a:p>
        </p:txBody>
      </p:sp>
    </p:spTree>
    <p:extLst>
      <p:ext uri="{BB962C8B-B14F-4D97-AF65-F5344CB8AC3E}">
        <p14:creationId xmlns:p14="http://schemas.microsoft.com/office/powerpoint/2010/main" val="40762026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Screen Shot 2017-09-05 at 12.37.30 PM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6069" b="6069"/>
          <a:stretch>
            <a:fillRect/>
          </a:stretch>
        </p:blipFill>
        <p:spPr>
          <a:xfrm>
            <a:off x="1612900" y="2429933"/>
            <a:ext cx="9779000" cy="5918201"/>
          </a:xfrm>
          <a:prstGeom prst="rect">
            <a:avLst/>
          </a:prstGeom>
        </p:spPr>
      </p:pic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xfrm>
            <a:off x="1270000" y="334433"/>
            <a:ext cx="10464800" cy="1422401"/>
          </a:xfrm>
          <a:prstGeom prst="rect">
            <a:avLst/>
          </a:prstGeom>
        </p:spPr>
        <p:txBody>
          <a:bodyPr/>
          <a:lstStyle>
            <a:lvl1pPr defTabSz="514095">
              <a:defRPr sz="7040"/>
            </a:lvl1pPr>
          </a:lstStyle>
          <a:p>
            <a:r>
              <a:rPr dirty="0"/>
              <a:t>Designed for ease of use: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/>
        </p:nvSpPr>
        <p:spPr>
          <a:xfrm>
            <a:off x="1270000" y="334433"/>
            <a:ext cx="10464800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514095">
              <a:defRPr sz="7040"/>
            </a:lvl1pPr>
          </a:lstStyle>
          <a:p>
            <a:r>
              <a:t>Designed for ease of use:</a:t>
            </a:r>
          </a:p>
        </p:txBody>
      </p:sp>
      <p:pic>
        <p:nvPicPr>
          <p:cNvPr id="131" name="Screen Shot 2017-09-05 at 12.42.02 PM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7777" b="7777"/>
          <a:stretch>
            <a:fillRect/>
          </a:stretch>
        </p:blipFill>
        <p:spPr>
          <a:xfrm>
            <a:off x="1612900" y="2429933"/>
            <a:ext cx="9779000" cy="5918201"/>
          </a:xfrm>
          <a:prstGeom prst="rect">
            <a:avLst/>
          </a:prstGeom>
        </p:spPr>
      </p:pic>
      <p:pic>
        <p:nvPicPr>
          <p:cNvPr id="132" name="Screen Shot 2017-09-05 at 11.25.04 AM.png"/>
          <p:cNvPicPr>
            <a:picLocks noChangeAspect="1"/>
          </p:cNvPicPr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1612900" y="3490198"/>
            <a:ext cx="9779000" cy="3797671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Shape 133"/>
          <p:cNvSpPr>
            <a:spLocks noGrp="1"/>
          </p:cNvSpPr>
          <p:nvPr>
            <p:ph type="title"/>
          </p:nvPr>
        </p:nvSpPr>
        <p:spPr>
          <a:xfrm>
            <a:off x="1270000" y="334433"/>
            <a:ext cx="10464800" cy="1422401"/>
          </a:xfrm>
          <a:prstGeom prst="rect">
            <a:avLst/>
          </a:prstGeom>
        </p:spPr>
        <p:txBody>
          <a:bodyPr/>
          <a:lstStyle/>
          <a:p>
            <a:r>
              <a:t>Designed for power</a:t>
            </a:r>
          </a:p>
        </p:txBody>
      </p:sp>
      <p:sp>
        <p:nvSpPr>
          <p:cNvPr id="134" name="Shape 134"/>
          <p:cNvSpPr/>
          <p:nvPr/>
        </p:nvSpPr>
        <p:spPr>
          <a:xfrm>
            <a:off x="4970828" y="330200"/>
            <a:ext cx="3063144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NOT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2" animBg="1" advAuto="0"/>
      <p:bldP spid="132" grpId="5" animBg="1" advAuto="0"/>
      <p:bldP spid="133" grpId="4" animBg="1" advAuto="0"/>
      <p:bldP spid="134" grpId="1" animBg="1" advAuto="0"/>
      <p:bldP spid="134" grpId="3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755</Words>
  <Application>Microsoft Office PowerPoint</Application>
  <PresentationFormat>Custom</PresentationFormat>
  <Paragraphs>136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Helvetica</vt:lpstr>
      <vt:lpstr>Helvetica Light</vt:lpstr>
      <vt:lpstr>Helvetica Neue</vt:lpstr>
      <vt:lpstr>White</vt:lpstr>
      <vt:lpstr>Research Computing Services</vt:lpstr>
      <vt:lpstr>Introduction</vt:lpstr>
      <vt:lpstr>Unix Command Line</vt:lpstr>
      <vt:lpstr>Goal</vt:lpstr>
      <vt:lpstr>Objectives</vt:lpstr>
      <vt:lpstr>Background</vt:lpstr>
      <vt:lpstr>Bash</vt:lpstr>
      <vt:lpstr>Designed for ease of use:</vt:lpstr>
      <vt:lpstr>Designed for power</vt:lpstr>
      <vt:lpstr>Where you will see it?</vt:lpstr>
      <vt:lpstr>PowerPoint Presentation</vt:lpstr>
      <vt:lpstr>PowerPoint Presentation</vt:lpstr>
      <vt:lpstr>PowerPoint Presentation</vt:lpstr>
      <vt:lpstr>PowerPoint Presentation</vt:lpstr>
      <vt:lpstr>“Root”</vt:lpstr>
      <vt:lpstr>PowerPoint Presentation</vt:lpstr>
      <vt:lpstr>PowerPoint Presentation</vt:lpstr>
      <vt:lpstr>Getting Started</vt:lpstr>
      <vt:lpstr>North Pacific Gyre</vt:lpstr>
      <vt:lpstr>PowerPoint Presentation</vt:lpstr>
      <vt:lpstr>Navigating Files &amp; Directories</vt:lpstr>
      <vt:lpstr>Questions</vt:lpstr>
      <vt:lpstr>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Working With Files &amp; Directories</vt:lpstr>
      <vt:lpstr>Questions</vt:lpstr>
      <vt:lpstr>Objectives</vt:lpstr>
      <vt:lpstr>Good Names for Files &amp; Directories</vt:lpstr>
      <vt:lpstr>PowerPoint Presentation</vt:lpstr>
      <vt:lpstr>text editor: nano</vt:lpstr>
      <vt:lpstr>text editor: vi/vim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Pipes &amp; Filters</vt:lpstr>
      <vt:lpstr>Questions</vt:lpstr>
      <vt:lpstr>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Research Computing Services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Computing Services</dc:title>
  <dc:creator>Dusan Ramljak</dc:creator>
  <cp:lastModifiedBy>Dusan Ramljak</cp:lastModifiedBy>
  <cp:revision>20</cp:revision>
  <dcterms:modified xsi:type="dcterms:W3CDTF">2019-04-09T22:07:29Z</dcterms:modified>
</cp:coreProperties>
</file>